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1315700" cy="16002000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040">
          <p15:clr>
            <a:srgbClr val="A4A3A4"/>
          </p15:clr>
        </p15:guide>
        <p15:guide id="2" pos="35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8E0000"/>
    <a:srgbClr val="990000"/>
    <a:srgbClr val="990033"/>
    <a:srgbClr val="D9D9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02" autoAdjust="0"/>
    <p:restoredTop sz="94705" autoAdjust="0"/>
  </p:normalViewPr>
  <p:slideViewPr>
    <p:cSldViewPr>
      <p:cViewPr varScale="1">
        <p:scale>
          <a:sx n="37" d="100"/>
          <a:sy n="37" d="100"/>
        </p:scale>
        <p:origin x="2688" y="66"/>
      </p:cViewPr>
      <p:guideLst>
        <p:guide orient="horz" pos="5040"/>
        <p:guide pos="35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92" d="100"/>
        <a:sy n="192" d="100"/>
      </p:scale>
      <p:origin x="0" y="12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A13B646-FF9E-4876-B024-C72C7286786E}" type="datetimeFigureOut">
              <a:rPr lang="it-IT"/>
              <a:pPr>
                <a:defRPr/>
              </a:pPr>
              <a:t>23/11/2020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001EBA4-C668-4342-8182-08D12A11F6C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  <p:sp>
        <p:nvSpPr>
          <p:cNvPr id="1536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66087E-F813-48CD-93F6-2B94BF5ADA15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1 3"/>
          <p:cNvCxnSpPr/>
          <p:nvPr/>
        </p:nvCxnSpPr>
        <p:spPr>
          <a:xfrm>
            <a:off x="1811338" y="8283575"/>
            <a:ext cx="3678237" cy="3175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ttore 1 4"/>
          <p:cNvCxnSpPr/>
          <p:nvPr/>
        </p:nvCxnSpPr>
        <p:spPr>
          <a:xfrm>
            <a:off x="5826125" y="8283575"/>
            <a:ext cx="3678238" cy="3175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e 5"/>
          <p:cNvSpPr/>
          <p:nvPr/>
        </p:nvSpPr>
        <p:spPr>
          <a:xfrm>
            <a:off x="5618163" y="8228013"/>
            <a:ext cx="57150" cy="106362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56097" tIns="78049" rIns="156097" bIns="7804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565785" y="8632876"/>
            <a:ext cx="10278428" cy="2667000"/>
          </a:xfrm>
        </p:spPr>
        <p:txBody>
          <a:bodyPr>
            <a:noAutofit/>
          </a:bodyPr>
          <a:lstStyle>
            <a:lvl1pPr marL="0" indent="0" algn="ctr">
              <a:buNone/>
              <a:defRPr sz="3800" spc="171" baseline="0">
                <a:solidFill>
                  <a:schemeClr val="tx2"/>
                </a:solidFill>
              </a:defRPr>
            </a:lvl1pPr>
            <a:lvl2pPr marL="780486" indent="0" algn="ctr">
              <a:buNone/>
            </a:lvl2pPr>
            <a:lvl3pPr marL="1560972" indent="0" algn="ctr">
              <a:buNone/>
            </a:lvl3pPr>
            <a:lvl4pPr marL="2341458" indent="0" algn="ctr">
              <a:buNone/>
            </a:lvl4pPr>
            <a:lvl5pPr marL="3121944" indent="0" algn="ctr">
              <a:buNone/>
            </a:lvl5pPr>
            <a:lvl6pPr marL="3902431" indent="0" algn="ctr">
              <a:buNone/>
            </a:lvl6pPr>
            <a:lvl7pPr marL="4682917" indent="0" algn="ctr">
              <a:buNone/>
            </a:lvl7pPr>
            <a:lvl8pPr marL="5463403" indent="0" algn="ctr">
              <a:buNone/>
            </a:lvl8pPr>
            <a:lvl9pPr marL="6243889" indent="0" algn="ctr">
              <a:buNone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28" name="Titolo 27"/>
          <p:cNvSpPr>
            <a:spLocks noGrp="1"/>
          </p:cNvSpPr>
          <p:nvPr>
            <p:ph type="ctrTitle"/>
          </p:nvPr>
        </p:nvSpPr>
        <p:spPr>
          <a:xfrm>
            <a:off x="565785" y="3345375"/>
            <a:ext cx="10278428" cy="46228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82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7" name="Segnaposto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50995-81D2-4ED0-BBF3-0A24C25DD22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10" name="Segnaposto piè di pagin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BC900-B135-402C-A7BD-17EADE58939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203882" y="640823"/>
            <a:ext cx="2546033" cy="1365355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65785" y="640823"/>
            <a:ext cx="7449503" cy="1365355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ED725-2984-4F3B-A535-AE6269678AE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565785" y="3556000"/>
            <a:ext cx="10184130" cy="106680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4" name="Segnaposto dat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DE2B0-F2D2-4F9B-A026-DEDBC277D8B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1 3"/>
          <p:cNvCxnSpPr/>
          <p:nvPr/>
        </p:nvCxnSpPr>
        <p:spPr>
          <a:xfrm>
            <a:off x="849313" y="11472863"/>
            <a:ext cx="9805987" cy="9525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8678" y="8178800"/>
            <a:ext cx="9806940" cy="32004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82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48678" y="11570683"/>
            <a:ext cx="9806940" cy="2297717"/>
          </a:xfrm>
        </p:spPr>
        <p:txBody>
          <a:bodyPr/>
          <a:lstStyle>
            <a:lvl1pPr marL="0" indent="0">
              <a:buNone/>
              <a:defRPr sz="3400" spc="171" baseline="0">
                <a:solidFill>
                  <a:schemeClr val="tx2"/>
                </a:solidFill>
              </a:defRPr>
            </a:lvl1pPr>
            <a:lvl2pPr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F5957-37CA-405B-AE94-64E52485BA4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half" idx="1"/>
          </p:nvPr>
        </p:nvSpPr>
        <p:spPr>
          <a:xfrm>
            <a:off x="565785" y="3556000"/>
            <a:ext cx="5024171" cy="106680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5752147" y="3556000"/>
            <a:ext cx="5024171" cy="106680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6B9F7-A31C-4BB8-BB93-65BC77BF001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ttore 1 6"/>
          <p:cNvCxnSpPr/>
          <p:nvPr/>
        </p:nvCxnSpPr>
        <p:spPr>
          <a:xfrm>
            <a:off x="696913" y="5087938"/>
            <a:ext cx="4638675" cy="3175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1 7"/>
          <p:cNvCxnSpPr/>
          <p:nvPr/>
        </p:nvCxnSpPr>
        <p:spPr>
          <a:xfrm>
            <a:off x="5884863" y="5087938"/>
            <a:ext cx="4638675" cy="3175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65785" y="3265717"/>
            <a:ext cx="4999733" cy="1778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4400" b="1">
                <a:solidFill>
                  <a:schemeClr val="tx2"/>
                </a:solidFill>
              </a:defRPr>
            </a:lvl1pPr>
            <a:lvl2pPr>
              <a:buNone/>
              <a:defRPr sz="3400" b="1"/>
            </a:lvl2pPr>
            <a:lvl3pPr>
              <a:buNone/>
              <a:defRPr sz="3100" b="1"/>
            </a:lvl3pPr>
            <a:lvl4pPr>
              <a:buNone/>
              <a:defRPr sz="2700" b="1"/>
            </a:lvl4pPr>
            <a:lvl5pPr>
              <a:buNone/>
              <a:defRPr sz="2700" b="1"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2" name="Segnaposto contenuto 31"/>
          <p:cNvSpPr>
            <a:spLocks noGrp="1"/>
          </p:cNvSpPr>
          <p:nvPr>
            <p:ph sz="half" idx="2"/>
          </p:nvPr>
        </p:nvSpPr>
        <p:spPr>
          <a:xfrm>
            <a:off x="565785" y="5137757"/>
            <a:ext cx="4997768" cy="913180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34" name="Segnaposto contenuto 33"/>
          <p:cNvSpPr>
            <a:spLocks noGrp="1"/>
          </p:cNvSpPr>
          <p:nvPr>
            <p:ph sz="quarter" idx="4"/>
          </p:nvPr>
        </p:nvSpPr>
        <p:spPr>
          <a:xfrm>
            <a:off x="5754112" y="5137757"/>
            <a:ext cx="4997768" cy="913180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5785" y="362712"/>
            <a:ext cx="10184130" cy="2667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idx="3"/>
          </p:nvPr>
        </p:nvSpPr>
        <p:spPr>
          <a:xfrm>
            <a:off x="5752147" y="3265717"/>
            <a:ext cx="4999733" cy="1778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4400" b="1" baseline="0">
                <a:solidFill>
                  <a:schemeClr val="tx2"/>
                </a:solidFill>
              </a:defRPr>
            </a:lvl1pPr>
            <a:lvl2pPr>
              <a:buNone/>
              <a:defRPr sz="3400" b="1"/>
            </a:lvl2pPr>
            <a:lvl3pPr>
              <a:buNone/>
              <a:defRPr sz="3100" b="1"/>
            </a:lvl3pPr>
            <a:lvl4pPr>
              <a:buNone/>
              <a:defRPr sz="2700" b="1"/>
            </a:lvl4pPr>
            <a:lvl5pPr>
              <a:buNone/>
              <a:defRPr sz="2700" b="1"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23809-64F6-4740-A1A0-A46C123DCDB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10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Segnaposto data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DF872-7BA4-4E73-B90D-EA74B0529F1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35435-077B-4A36-AAE4-7F6CF35047D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egnaposto contenuto 28"/>
          <p:cNvSpPr>
            <a:spLocks noGrp="1"/>
          </p:cNvSpPr>
          <p:nvPr>
            <p:ph sz="quarter" idx="1"/>
          </p:nvPr>
        </p:nvSpPr>
        <p:spPr>
          <a:xfrm>
            <a:off x="565785" y="1066800"/>
            <a:ext cx="7732395" cy="1333500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8392477" y="3733800"/>
            <a:ext cx="2455507" cy="87122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707"/>
              </a:spcAft>
              <a:buNone/>
              <a:defRPr sz="2700">
                <a:solidFill>
                  <a:schemeClr val="tx2"/>
                </a:solidFill>
              </a:defRPr>
            </a:lvl1pPr>
            <a:lvl2pPr>
              <a:buNone/>
              <a:defRPr sz="2000"/>
            </a:lvl2pPr>
            <a:lvl3pPr>
              <a:buNone/>
              <a:defRPr sz="1700"/>
            </a:lvl3pPr>
            <a:lvl4pPr>
              <a:buNone/>
              <a:defRPr sz="1500"/>
            </a:lvl4pPr>
            <a:lvl5pPr>
              <a:buNone/>
              <a:defRPr sz="1500"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31" name="Titolo 30"/>
          <p:cNvSpPr>
            <a:spLocks noGrp="1"/>
          </p:cNvSpPr>
          <p:nvPr>
            <p:ph type="title"/>
          </p:nvPr>
        </p:nvSpPr>
        <p:spPr>
          <a:xfrm>
            <a:off x="8392478" y="1066800"/>
            <a:ext cx="2451735" cy="2489200"/>
          </a:xfrm>
        </p:spPr>
        <p:txBody>
          <a:bodyPr tIns="156097"/>
          <a:lstStyle>
            <a:lvl1pPr algn="l">
              <a:buNone/>
              <a:defRPr sz="3100" b="1" spc="-85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5" name="Segnaposto dat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8F3B3-93BD-4F05-B6F0-D8588A55E1E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203882" y="1066800"/>
            <a:ext cx="2546033" cy="2489200"/>
          </a:xfrm>
        </p:spPr>
        <p:txBody>
          <a:bodyPr tIns="156097"/>
          <a:lstStyle>
            <a:lvl1pPr algn="l">
              <a:buNone/>
              <a:defRPr sz="3100" b="1" spc="-85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65785" y="1066800"/>
            <a:ext cx="7449503" cy="129794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55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noProof="0"/>
              <a:t>Fare clic sull'icona per inserire un'immagine</a:t>
            </a:r>
            <a:endParaRPr lang="en-US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203882" y="3733800"/>
            <a:ext cx="2546033" cy="103124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707"/>
              </a:spcAft>
              <a:buFontTx/>
              <a:buNone/>
              <a:defRPr sz="2700" b="0">
                <a:solidFill>
                  <a:schemeClr val="tx2"/>
                </a:solidFill>
              </a:defRPr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288FB-2616-4D4E-94AA-540AFBF3EF4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esto 8"/>
          <p:cNvSpPr>
            <a:spLocks noGrp="1"/>
          </p:cNvSpPr>
          <p:nvPr>
            <p:ph type="body" idx="1"/>
          </p:nvPr>
        </p:nvSpPr>
        <p:spPr bwMode="auto">
          <a:xfrm>
            <a:off x="565150" y="3378200"/>
            <a:ext cx="10185400" cy="1091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56097" tIns="78049" rIns="156097" bIns="780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7165975" y="14474825"/>
            <a:ext cx="3206750" cy="896938"/>
          </a:xfrm>
          <a:prstGeom prst="rect">
            <a:avLst/>
          </a:prstGeom>
        </p:spPr>
        <p:txBody>
          <a:bodyPr vert="horz" lIns="156097" tIns="78049" rIns="156097" bIns="78049" anchor="ctr" anchorCtr="0"/>
          <a:lstStyle>
            <a:lvl1pPr algn="l" eaLnBrk="1" latinLnBrk="0" hangingPunct="1">
              <a:defRPr kumimoji="0" sz="2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2640013" y="14474825"/>
            <a:ext cx="4432300" cy="896938"/>
          </a:xfrm>
          <a:prstGeom prst="rect">
            <a:avLst/>
          </a:prstGeom>
        </p:spPr>
        <p:txBody>
          <a:bodyPr vert="horz" lIns="156097" tIns="78049" rIns="156097" bIns="78049" anchor="ctr" anchorCtr="0"/>
          <a:lstStyle>
            <a:lvl1pPr algn="r" eaLnBrk="1" latinLnBrk="0" hangingPunct="1">
              <a:defRPr kumimoji="0" sz="2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10407650" y="14424025"/>
            <a:ext cx="754063" cy="10668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27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EFB2612-B552-403A-8697-5DA9A6ACA2B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565150" y="355600"/>
            <a:ext cx="10185400" cy="2844800"/>
          </a:xfrm>
          <a:prstGeom prst="rect">
            <a:avLst/>
          </a:prstGeom>
          <a:ln w="6350" cap="rnd">
            <a:noFill/>
          </a:ln>
        </p:spPr>
        <p:txBody>
          <a:bodyPr vert="horz" lIns="156097" tIns="78049" rIns="156097" bIns="78049" anchor="b" anchorCtr="0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74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7200" kern="1200" spc="-171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7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7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7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7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7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7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7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7200">
          <a:solidFill>
            <a:srgbClr val="F9F9F9"/>
          </a:solidFill>
          <a:latin typeface="Constantia" pitchFamily="18" charset="0"/>
        </a:defRPr>
      </a:lvl9pPr>
    </p:titleStyle>
    <p:bodyStyle>
      <a:lvl1pPr marL="466725" indent="-466725" algn="l" rtl="0" eaLnBrk="0" fontAlgn="base" hangingPunct="0">
        <a:spcBef>
          <a:spcPts val="102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4400" kern="1200">
          <a:solidFill>
            <a:schemeClr val="tx1"/>
          </a:solidFill>
          <a:latin typeface="+mn-lt"/>
          <a:ea typeface="+mn-ea"/>
          <a:cs typeface="+mn-cs"/>
        </a:defRPr>
      </a:lvl1pPr>
      <a:lvl2pPr marL="1092200" indent="-466725" algn="l" rtl="0" eaLnBrk="0" fontAlgn="base" hangingPunct="0">
        <a:spcBef>
          <a:spcPts val="513"/>
        </a:spcBef>
        <a:spcAft>
          <a:spcPct val="0"/>
        </a:spcAft>
        <a:buClr>
          <a:srgbClr val="9C9C9C"/>
        </a:buClr>
        <a:buSzPct val="85000"/>
        <a:buFont typeface="Wingdings 2" pitchFamily="18" charset="2"/>
        <a:buChar char=""/>
        <a:defRPr sz="4100" kern="1200">
          <a:solidFill>
            <a:schemeClr val="tx2"/>
          </a:solidFill>
          <a:latin typeface="+mn-lt"/>
          <a:ea typeface="+mn-ea"/>
          <a:cs typeface="+mn-cs"/>
        </a:defRPr>
      </a:lvl2pPr>
      <a:lvl3pPr marL="1716088" indent="-388938" algn="l" rtl="0" eaLnBrk="0" fontAlgn="base" hangingPunct="0">
        <a:spcBef>
          <a:spcPts val="513"/>
        </a:spcBef>
        <a:spcAft>
          <a:spcPct val="0"/>
        </a:spcAft>
        <a:buClr>
          <a:srgbClr val="828282"/>
        </a:buClr>
        <a:buSzPct val="85000"/>
        <a:buFont typeface="Wingdings 2" pitchFamily="18" charset="2"/>
        <a:buChar char="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184400" indent="-388938" algn="l" rtl="0" eaLnBrk="0" fontAlgn="base" hangingPunct="0">
        <a:spcBef>
          <a:spcPts val="513"/>
        </a:spcBef>
        <a:spcAft>
          <a:spcPct val="0"/>
        </a:spcAft>
        <a:buClr>
          <a:srgbClr val="9C9C9C"/>
        </a:buClr>
        <a:buSzPct val="85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2652713" indent="-388938" algn="l" rtl="0" eaLnBrk="0" fontAlgn="base" hangingPunct="0">
        <a:spcBef>
          <a:spcPts val="575"/>
        </a:spcBef>
        <a:spcAft>
          <a:spcPct val="0"/>
        </a:spcAft>
        <a:buClr>
          <a:srgbClr val="9C9C9C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121944" indent="-390243" algn="l" rtl="0" eaLnBrk="1" latinLnBrk="0" hangingPunct="1">
        <a:spcBef>
          <a:spcPts val="58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3434139" indent="-312194" algn="l" rtl="0" eaLnBrk="1" latinLnBrk="0" hangingPunct="1">
        <a:spcBef>
          <a:spcPts val="58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27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902431" indent="-312194" algn="l" rtl="0" eaLnBrk="1" latinLnBrk="0" hangingPunct="1">
        <a:spcBef>
          <a:spcPts val="58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370722" indent="-312194" algn="l" rtl="0" eaLnBrk="1" latinLnBrk="0" hangingPunct="1">
        <a:spcBef>
          <a:spcPts val="58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7804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560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23414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312194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9024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468291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54634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62438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riminologia@dss.unifi.i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/>
          <p:cNvSpPr>
            <a:spLocks noChangeArrowheads="1"/>
          </p:cNvSpPr>
          <p:nvPr/>
        </p:nvSpPr>
        <p:spPr bwMode="auto">
          <a:xfrm>
            <a:off x="0" y="0"/>
            <a:ext cx="11315700" cy="509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076325" indent="-1076325" algn="ctr">
              <a:tabLst>
                <a:tab pos="895350" algn="l"/>
                <a:tab pos="2152650" algn="l"/>
                <a:tab pos="3495675" algn="l"/>
                <a:tab pos="3590925" algn="l"/>
              </a:tabLst>
            </a:pPr>
            <a:endParaRPr lang="it-IT" dirty="0"/>
          </a:p>
          <a:p>
            <a:pPr marL="1076325" indent="-1076325" algn="ctr">
              <a:tabLst>
                <a:tab pos="895350" algn="l"/>
                <a:tab pos="2152650" algn="l"/>
                <a:tab pos="3495675" algn="l"/>
                <a:tab pos="3590925" algn="l"/>
              </a:tabLst>
            </a:pPr>
            <a:r>
              <a:rPr lang="it-IT" dirty="0"/>
              <a:t>             </a:t>
            </a:r>
          </a:p>
          <a:p>
            <a:pPr marL="1076325" indent="-1076325" algn="ctr">
              <a:tabLst>
                <a:tab pos="895350" algn="l"/>
                <a:tab pos="2152650" algn="l"/>
                <a:tab pos="3495675" algn="l"/>
                <a:tab pos="3590925" algn="l"/>
              </a:tabLst>
            </a:pPr>
            <a:endParaRPr lang="it-IT" sz="2600" dirty="0">
              <a:latin typeface="Arial" charset="0"/>
            </a:endParaRPr>
          </a:p>
          <a:p>
            <a:pPr marL="1076325" indent="-1076325" algn="ctr">
              <a:tabLst>
                <a:tab pos="895350" algn="l"/>
                <a:tab pos="2152650" algn="l"/>
                <a:tab pos="3495675" algn="l"/>
                <a:tab pos="3590925" algn="l"/>
              </a:tabLst>
            </a:pPr>
            <a:r>
              <a:rPr lang="it-IT" sz="2600" dirty="0">
                <a:latin typeface="Arial" charset="0"/>
              </a:rPr>
              <a:t>           </a:t>
            </a:r>
          </a:p>
          <a:p>
            <a:pPr marL="1076325" indent="-1076325" algn="ctr">
              <a:tabLst>
                <a:tab pos="895350" algn="l"/>
                <a:tab pos="2152650" algn="l"/>
                <a:tab pos="3495675" algn="l"/>
                <a:tab pos="3590925" algn="l"/>
              </a:tabLst>
            </a:pPr>
            <a:endParaRPr lang="it-IT" dirty="0">
              <a:latin typeface="Arial" charset="0"/>
            </a:endParaRPr>
          </a:p>
          <a:p>
            <a:pPr marL="1076325" indent="-1076325" algn="ctr">
              <a:tabLst>
                <a:tab pos="895350" algn="l"/>
                <a:tab pos="2152650" algn="l"/>
                <a:tab pos="3495675" algn="l"/>
                <a:tab pos="3590925" algn="l"/>
              </a:tabLst>
            </a:pPr>
            <a:r>
              <a:rPr lang="it-IT" sz="2800" b="1" dirty="0">
                <a:solidFill>
                  <a:srgbClr val="FF0000"/>
                </a:solidFill>
                <a:latin typeface="Arial" charset="0"/>
              </a:rPr>
              <a:t>PSICOPATOLOGIA FORENSE E CRIMINOLOGIA</a:t>
            </a:r>
            <a:r>
              <a:rPr lang="it-IT" sz="2800" dirty="0">
                <a:solidFill>
                  <a:srgbClr val="FF0000"/>
                </a:solidFill>
                <a:latin typeface="Arial" charset="0"/>
              </a:rPr>
              <a:t> </a:t>
            </a:r>
          </a:p>
          <a:p>
            <a:pPr marL="1076325" indent="-1076325" algn="ctr">
              <a:tabLst>
                <a:tab pos="895350" algn="l"/>
                <a:tab pos="2152650" algn="l"/>
                <a:tab pos="3495675" algn="l"/>
                <a:tab pos="3590925" algn="l"/>
              </a:tabLst>
            </a:pPr>
            <a:r>
              <a:rPr lang="it-IT" b="1" dirty="0"/>
              <a:t>            </a:t>
            </a:r>
            <a:r>
              <a:rPr lang="it-IT" b="1" dirty="0">
                <a:latin typeface="Arial" charset="0"/>
              </a:rPr>
              <a:t>MASTER DI II LIVELLO</a:t>
            </a:r>
          </a:p>
          <a:p>
            <a:pPr marL="1076325" indent="-1076325" algn="ctr">
              <a:tabLst>
                <a:tab pos="895350" algn="l"/>
                <a:tab pos="2152650" algn="l"/>
                <a:tab pos="3495675" algn="l"/>
                <a:tab pos="3590925" algn="l"/>
              </a:tabLst>
            </a:pPr>
            <a:r>
              <a:rPr lang="it-IT" dirty="0">
                <a:latin typeface="Arial" charset="0"/>
              </a:rPr>
              <a:t>            A.A. 2019/2020   </a:t>
            </a:r>
          </a:p>
          <a:p>
            <a:pPr marL="1076325" indent="-1076325" algn="ctr">
              <a:tabLst>
                <a:tab pos="895350" algn="l"/>
                <a:tab pos="2152650" algn="l"/>
                <a:tab pos="3495675" algn="l"/>
                <a:tab pos="3590925" algn="l"/>
              </a:tabLst>
            </a:pPr>
            <a:r>
              <a:rPr lang="it-IT" sz="1800">
                <a:latin typeface="Arial" charset="0"/>
              </a:rPr>
              <a:t>               </a:t>
            </a:r>
            <a:r>
              <a:rPr lang="it-IT" sz="2000" b="1">
                <a:latin typeface="Arial" charset="0"/>
              </a:rPr>
              <a:t>XIV Edizione</a:t>
            </a:r>
            <a:endParaRPr lang="it-IT" sz="2000" b="1" dirty="0">
              <a:latin typeface="Arial" charset="0"/>
            </a:endParaRPr>
          </a:p>
          <a:p>
            <a:pPr marL="1076325" indent="-1076325" algn="ctr">
              <a:tabLst>
                <a:tab pos="895350" algn="l"/>
                <a:tab pos="2152650" algn="l"/>
                <a:tab pos="3495675" algn="l"/>
                <a:tab pos="3590925" algn="l"/>
              </a:tabLst>
            </a:pPr>
            <a:endParaRPr lang="it-IT" sz="1800" dirty="0"/>
          </a:p>
          <a:p>
            <a:pPr marL="1076325" indent="-1076325">
              <a:tabLst>
                <a:tab pos="895350" algn="l"/>
                <a:tab pos="2152650" algn="l"/>
                <a:tab pos="3495675" algn="l"/>
                <a:tab pos="3590925" algn="l"/>
              </a:tabLst>
            </a:pPr>
            <a:r>
              <a:rPr lang="it-IT" sz="1800" dirty="0">
                <a:latin typeface="Arial" charset="0"/>
              </a:rPr>
              <a:t>             Coordinatore del Master:                                                               Responsabile Scientifico</a:t>
            </a:r>
          </a:p>
          <a:p>
            <a:pPr marL="1076325" indent="-1076325">
              <a:tabLst>
                <a:tab pos="895350" algn="l"/>
                <a:tab pos="2152650" algn="l"/>
                <a:tab pos="3495675" algn="l"/>
                <a:tab pos="3590925" algn="l"/>
              </a:tabLst>
            </a:pPr>
            <a:r>
              <a:rPr lang="it-IT" sz="1800" dirty="0">
                <a:latin typeface="Arial" charset="0"/>
              </a:rPr>
              <a:t>             Prof.ssa Barbara Gualco                                                                 </a:t>
            </a:r>
            <a:r>
              <a:rPr lang="it-IT" sz="1600" dirty="0">
                <a:latin typeface="Arial" charset="0"/>
              </a:rPr>
              <a:t>Prof. </a:t>
            </a:r>
            <a:r>
              <a:rPr lang="it-IT" sz="1800" dirty="0">
                <a:latin typeface="Arial" charset="0"/>
              </a:rPr>
              <a:t>Rolando </a:t>
            </a:r>
            <a:r>
              <a:rPr lang="it-IT" sz="1800" dirty="0" err="1">
                <a:latin typeface="Arial" charset="0"/>
              </a:rPr>
              <a:t>Paterniti</a:t>
            </a:r>
            <a:r>
              <a:rPr lang="it-IT" sz="1800" dirty="0">
                <a:latin typeface="Arial" charset="0"/>
              </a:rPr>
              <a:t> </a:t>
            </a:r>
          </a:p>
          <a:p>
            <a:pPr marL="1076325" indent="-1076325" algn="ctr">
              <a:tabLst>
                <a:tab pos="895350" algn="l"/>
                <a:tab pos="2152650" algn="l"/>
                <a:tab pos="3495675" algn="l"/>
                <a:tab pos="3590925" algn="l"/>
              </a:tabLst>
            </a:pPr>
            <a:r>
              <a:rPr lang="it-IT" sz="1800" dirty="0">
                <a:latin typeface="Arial" charset="0"/>
              </a:rPr>
              <a:t>                                                                                                   </a:t>
            </a:r>
            <a:r>
              <a:rPr lang="it-IT" sz="1400" dirty="0">
                <a:latin typeface="Arial" charset="0"/>
              </a:rPr>
              <a:t>     </a:t>
            </a:r>
          </a:p>
          <a:p>
            <a:pPr marL="1076325" indent="-1076325" algn="ctr">
              <a:tabLst>
                <a:tab pos="895350" algn="l"/>
                <a:tab pos="2152650" algn="l"/>
                <a:tab pos="3495675" algn="l"/>
                <a:tab pos="3590925" algn="l"/>
              </a:tabLst>
            </a:pPr>
            <a:r>
              <a:rPr lang="it-IT" sz="1800" dirty="0">
                <a:latin typeface="Arial" charset="0"/>
              </a:rPr>
              <a:t>     </a:t>
            </a:r>
          </a:p>
          <a:p>
            <a:pPr marL="1076325" indent="-1076325" algn="ctr">
              <a:tabLst>
                <a:tab pos="895350" algn="l"/>
                <a:tab pos="2152650" algn="l"/>
                <a:tab pos="3495675" algn="l"/>
                <a:tab pos="3590925" algn="l"/>
              </a:tabLst>
            </a:pPr>
            <a:r>
              <a:rPr lang="it-IT" sz="1800" dirty="0">
                <a:latin typeface="Arial" charset="0"/>
              </a:rPr>
              <a:t>                         </a:t>
            </a:r>
          </a:p>
        </p:txBody>
      </p:sp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833438" y="5913438"/>
            <a:ext cx="9720262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  <a:spcBef>
                <a:spcPct val="20000"/>
              </a:spcBef>
            </a:pPr>
            <a:endParaRPr lang="it-IT"/>
          </a:p>
        </p:txBody>
      </p:sp>
      <p:sp>
        <p:nvSpPr>
          <p:cNvPr id="14339" name="Rectangle 8"/>
          <p:cNvSpPr>
            <a:spLocks noChangeArrowheads="1"/>
          </p:cNvSpPr>
          <p:nvPr/>
        </p:nvSpPr>
        <p:spPr bwMode="auto">
          <a:xfrm>
            <a:off x="728663" y="4786313"/>
            <a:ext cx="9715500" cy="2571750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/>
          <a:lstStyle/>
          <a:p>
            <a:pPr algn="ctr" defTabSz="1560513">
              <a:lnSpc>
                <a:spcPct val="80000"/>
              </a:lnSpc>
              <a:spcBef>
                <a:spcPct val="20000"/>
              </a:spcBef>
            </a:pPr>
            <a:r>
              <a:rPr lang="it-IT" sz="1800" b="1">
                <a:solidFill>
                  <a:srgbClr val="FF0000"/>
                </a:solidFill>
                <a:latin typeface="Arial" charset="0"/>
                <a:cs typeface="Arial" charset="0"/>
              </a:rPr>
              <a:t>       OBIETTIVI FORMATIVI</a:t>
            </a:r>
          </a:p>
          <a:p>
            <a:pPr algn="ctr" defTabSz="1560513">
              <a:lnSpc>
                <a:spcPct val="80000"/>
              </a:lnSpc>
              <a:spcBef>
                <a:spcPct val="20000"/>
              </a:spcBef>
            </a:pPr>
            <a:endParaRPr lang="it-IT" sz="1000" b="1">
              <a:solidFill>
                <a:srgbClr val="FF0000"/>
              </a:solidFill>
            </a:endParaRPr>
          </a:p>
          <a:p>
            <a:pPr algn="just" defTabSz="1560513">
              <a:spcBef>
                <a:spcPct val="20000"/>
              </a:spcBef>
            </a:pPr>
            <a:r>
              <a:rPr lang="it-IT" sz="1800">
                <a:latin typeface="Arial" charset="0"/>
              </a:rPr>
              <a:t>Il master si prefigge di trasmettere agli allievi concetti, teorie e metodi scientifici concernenti la Psichiatria forense, la Psicopatologia forense e la Criminologia. Ha lo scopo di fornire una formazione nel campo della prevenzione e del riconoscimento dei comportamenti criminali e nel settore psichiatrico e psicopatologico forense in riferimento alle attività clinico-criminologiche previste dalla normativa vigente. Inoltre fornisce una preparazione nel settore peritale in ambito penale e civile sia degli adulti che dei minori.</a:t>
            </a:r>
          </a:p>
        </p:txBody>
      </p:sp>
      <p:sp>
        <p:nvSpPr>
          <p:cNvPr id="14340" name="Rectangle 16"/>
          <p:cNvSpPr>
            <a:spLocks noChangeArrowheads="1"/>
          </p:cNvSpPr>
          <p:nvPr/>
        </p:nvSpPr>
        <p:spPr bwMode="auto">
          <a:xfrm>
            <a:off x="728663" y="7572375"/>
            <a:ext cx="9786937" cy="1784350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it-IT" sz="1800" b="1">
                <a:solidFill>
                  <a:srgbClr val="FF0000"/>
                </a:solidFill>
                <a:latin typeface="Arial" charset="0"/>
              </a:rPr>
              <a:t>AREE TEMATICHE DEGLI INSEGNAMENTI</a:t>
            </a:r>
          </a:p>
          <a:p>
            <a:pPr algn="ctr"/>
            <a:endParaRPr lang="it-IT" sz="2000" b="1">
              <a:solidFill>
                <a:srgbClr val="FF0000"/>
              </a:solidFill>
              <a:latin typeface="Arial" charset="0"/>
            </a:endParaRPr>
          </a:p>
          <a:p>
            <a:pPr algn="just"/>
            <a:r>
              <a:rPr lang="it-IT" sz="1800">
                <a:latin typeface="Arial" charset="0"/>
              </a:rPr>
              <a:t>Psichiatria Forense, Psicopatologia, Criminologia, Clinica Psicologica Forense, Psicologia Giuridica, Medicina Legale, Diritto Penale, Diritto e Legislazione Minorile, Diritto Penitenziario e dell’Esecuzione Penale,  Deontologia Professionale, Metodologia e Tecnica Peritale, Indagini Difensive e Investigative</a:t>
            </a:r>
          </a:p>
        </p:txBody>
      </p:sp>
      <p:sp>
        <p:nvSpPr>
          <p:cNvPr id="14341" name="Rectangle 17"/>
          <p:cNvSpPr>
            <a:spLocks noChangeArrowheads="1"/>
          </p:cNvSpPr>
          <p:nvPr/>
        </p:nvSpPr>
        <p:spPr bwMode="auto">
          <a:xfrm>
            <a:off x="728663" y="10858500"/>
            <a:ext cx="3000375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 b="1" dirty="0">
                <a:solidFill>
                  <a:srgbClr val="FF0000"/>
                </a:solidFill>
                <a:latin typeface="Arial" charset="0"/>
              </a:rPr>
              <a:t>SEDE DEL CORSO</a:t>
            </a:r>
          </a:p>
          <a:p>
            <a:r>
              <a:rPr lang="it-IT" sz="1200" b="1" dirty="0">
                <a:latin typeface="Arial" charset="0"/>
              </a:rPr>
              <a:t>N.I.C Nuovo Ingresso careggi</a:t>
            </a:r>
          </a:p>
          <a:p>
            <a:r>
              <a:rPr lang="it-IT" sz="1200" b="1" dirty="0">
                <a:latin typeface="Arial" charset="0"/>
              </a:rPr>
              <a:t>Largo Brambilla 3 Firenze</a:t>
            </a:r>
          </a:p>
          <a:p>
            <a:r>
              <a:rPr lang="it-IT" sz="1200" b="1" dirty="0">
                <a:latin typeface="Arial" charset="0"/>
              </a:rPr>
              <a:t>U.O. Psichiatria Forense e Criminologia Clinica</a:t>
            </a:r>
            <a:r>
              <a:rPr lang="it-IT" sz="1200" dirty="0">
                <a:latin typeface="Arial" charset="0"/>
              </a:rPr>
              <a:t>	 </a:t>
            </a:r>
          </a:p>
          <a:p>
            <a:endParaRPr lang="it-IT" sz="1200" dirty="0">
              <a:latin typeface="Arial" charset="0"/>
            </a:endParaRPr>
          </a:p>
        </p:txBody>
      </p:sp>
      <p:sp>
        <p:nvSpPr>
          <p:cNvPr id="2058" name="Rectangle 18"/>
          <p:cNvSpPr>
            <a:spLocks noChangeArrowheads="1"/>
          </p:cNvSpPr>
          <p:nvPr/>
        </p:nvSpPr>
        <p:spPr bwMode="auto">
          <a:xfrm>
            <a:off x="6521450" y="10858499"/>
            <a:ext cx="4320976" cy="509370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endParaRPr lang="it-IT" sz="1400" b="1" dirty="0">
              <a:solidFill>
                <a:srgbClr val="FF0000"/>
              </a:solidFill>
              <a:latin typeface="Arial" charset="0"/>
            </a:endParaRPr>
          </a:p>
          <a:p>
            <a:pPr>
              <a:defRPr/>
            </a:pPr>
            <a:r>
              <a:rPr lang="it-IT" sz="1400" b="1" dirty="0">
                <a:solidFill>
                  <a:srgbClr val="FF0000"/>
                </a:solidFill>
                <a:latin typeface="Arial" charset="0"/>
              </a:rPr>
              <a:t>COORDINATORE: Prof.ssa Barbara Gualco</a:t>
            </a:r>
          </a:p>
          <a:p>
            <a:pPr>
              <a:defRPr/>
            </a:pPr>
            <a:r>
              <a:rPr lang="it-IT" sz="1400" b="1" dirty="0">
                <a:solidFill>
                  <a:srgbClr val="FF0000"/>
                </a:solidFill>
                <a:latin typeface="Arial" charset="0"/>
              </a:rPr>
              <a:t>Dipartimento di Scienze della Salute</a:t>
            </a:r>
          </a:p>
          <a:p>
            <a:pPr>
              <a:defRPr/>
            </a:pPr>
            <a:r>
              <a:rPr lang="it-IT" sz="1400" b="1" dirty="0">
                <a:solidFill>
                  <a:srgbClr val="FF0000"/>
                </a:solidFill>
                <a:latin typeface="Arial" charset="0"/>
              </a:rPr>
              <a:t>barbara.gualco@unifi.it</a:t>
            </a:r>
          </a:p>
          <a:p>
            <a:pPr>
              <a:defRPr/>
            </a:pPr>
            <a:endParaRPr lang="it-IT" sz="1400" b="1" dirty="0">
              <a:solidFill>
                <a:srgbClr val="FF0000"/>
              </a:solidFill>
              <a:latin typeface="Arial" charset="0"/>
            </a:endParaRPr>
          </a:p>
          <a:p>
            <a:pPr>
              <a:defRPr/>
            </a:pPr>
            <a:r>
              <a:rPr lang="it-IT" sz="1400" b="1" dirty="0">
                <a:solidFill>
                  <a:srgbClr val="FF0000"/>
                </a:solidFill>
                <a:latin typeface="Arial" charset="0"/>
              </a:rPr>
              <a:t>Responsabile Scientifico:</a:t>
            </a:r>
          </a:p>
          <a:p>
            <a:pPr>
              <a:defRPr/>
            </a:pPr>
            <a:endParaRPr lang="it-IT" sz="1000" dirty="0">
              <a:latin typeface="Arial" charset="0"/>
            </a:endParaRPr>
          </a:p>
          <a:p>
            <a:pPr>
              <a:defRPr/>
            </a:pPr>
            <a:r>
              <a:rPr lang="it-IT" sz="1200" b="1" dirty="0">
                <a:solidFill>
                  <a:srgbClr val="FF0000"/>
                </a:solidFill>
                <a:latin typeface="Arial" charset="0"/>
              </a:rPr>
              <a:t>Dr. Rolando </a:t>
            </a:r>
            <a:r>
              <a:rPr lang="it-IT" sz="1200" b="1" dirty="0" err="1">
                <a:solidFill>
                  <a:srgbClr val="FF0000"/>
                </a:solidFill>
                <a:latin typeface="Arial" charset="0"/>
              </a:rPr>
              <a:t>Paterniti</a:t>
            </a:r>
            <a:endParaRPr lang="it-IT" sz="1200" b="1" dirty="0">
              <a:solidFill>
                <a:srgbClr val="FF0000"/>
              </a:solidFill>
              <a:latin typeface="Arial" charset="0"/>
            </a:endParaRPr>
          </a:p>
          <a:p>
            <a:pPr>
              <a:defRPr/>
            </a:pPr>
            <a:r>
              <a:rPr lang="it-IT" sz="1200" b="1" dirty="0">
                <a:latin typeface="Arial" charset="0"/>
              </a:rPr>
              <a:t>Direttore UO Psichiatria Forense e Criminologia Clinica</a:t>
            </a:r>
          </a:p>
          <a:p>
            <a:pPr>
              <a:defRPr/>
            </a:pPr>
            <a:r>
              <a:rPr lang="it-IT" sz="1200" b="1" dirty="0">
                <a:latin typeface="Arial" charset="0"/>
              </a:rPr>
              <a:t>AOU - CAREGGI</a:t>
            </a:r>
          </a:p>
          <a:p>
            <a:pPr>
              <a:defRPr/>
            </a:pPr>
            <a:r>
              <a:rPr lang="it-IT" sz="1200" b="1" dirty="0">
                <a:latin typeface="Arial" charset="0"/>
              </a:rPr>
              <a:t>Tel.</a:t>
            </a:r>
            <a:r>
              <a:rPr lang="it-IT" sz="1200" dirty="0">
                <a:latin typeface="Arial" charset="0"/>
              </a:rPr>
              <a:t> 055/7946516</a:t>
            </a:r>
          </a:p>
          <a:p>
            <a:pPr>
              <a:defRPr/>
            </a:pPr>
            <a:r>
              <a:rPr lang="it-IT" sz="1200" b="1" dirty="0">
                <a:latin typeface="Arial" charset="0"/>
              </a:rPr>
              <a:t>Fax</a:t>
            </a:r>
            <a:r>
              <a:rPr lang="it-IT" sz="1200" dirty="0">
                <a:latin typeface="Arial" charset="0"/>
              </a:rPr>
              <a:t> 055/7947515</a:t>
            </a:r>
          </a:p>
          <a:p>
            <a:pPr>
              <a:defRPr/>
            </a:pPr>
            <a:r>
              <a:rPr lang="it-IT" sz="1200" dirty="0">
                <a:solidFill>
                  <a:srgbClr val="FF0000"/>
                </a:solidFill>
                <a:latin typeface="Arial" charset="0"/>
              </a:rPr>
              <a:t>rolando.paterniti@unifi.it</a:t>
            </a:r>
            <a:endParaRPr lang="it-IT" sz="1200" b="1" i="1" dirty="0">
              <a:solidFill>
                <a:srgbClr val="FF0000"/>
              </a:solidFill>
              <a:latin typeface="Arial" charset="0"/>
            </a:endParaRPr>
          </a:p>
          <a:p>
            <a:pPr>
              <a:defRPr/>
            </a:pPr>
            <a:endParaRPr lang="it-IT" sz="1000" b="1" i="1" dirty="0">
              <a:solidFill>
                <a:srgbClr val="A50021"/>
              </a:solidFill>
              <a:latin typeface="Arial" charset="0"/>
            </a:endParaRPr>
          </a:p>
          <a:p>
            <a:pPr>
              <a:defRPr/>
            </a:pPr>
            <a:endParaRPr lang="it-IT" sz="1200" dirty="0">
              <a:solidFill>
                <a:srgbClr val="00B0F0"/>
              </a:solidFill>
              <a:latin typeface="Arial" charset="0"/>
            </a:endParaRPr>
          </a:p>
          <a:p>
            <a:pPr>
              <a:defRPr/>
            </a:pPr>
            <a:r>
              <a:rPr lang="it-IT" sz="1050" b="1" dirty="0">
                <a:latin typeface="Arial" charset="0"/>
              </a:rPr>
              <a:t>SEGRETERIA e TUTORING</a:t>
            </a:r>
          </a:p>
          <a:p>
            <a:pPr>
              <a:defRPr/>
            </a:pPr>
            <a:r>
              <a:rPr lang="it-IT" sz="1050" b="1" dirty="0">
                <a:latin typeface="Arial" charset="0"/>
              </a:rPr>
              <a:t>Tutor: dott.ssa Silvana Grandizio</a:t>
            </a:r>
          </a:p>
          <a:p>
            <a:pPr>
              <a:defRPr/>
            </a:pPr>
            <a:r>
              <a:rPr lang="it-IT" sz="12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charset="0"/>
                <a:hlinkClick r:id="rId3"/>
              </a:rPr>
              <a:t>criminologia@dss.unifi.it</a:t>
            </a:r>
            <a:endParaRPr lang="it-IT" sz="1200" dirty="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Arial" charset="0"/>
            </a:endParaRPr>
          </a:p>
          <a:p>
            <a:pPr>
              <a:defRPr/>
            </a:pPr>
            <a:r>
              <a:rPr lang="it-IT" sz="12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charset="0"/>
              </a:rPr>
              <a:t>www.criminologiafirenze.it</a:t>
            </a:r>
          </a:p>
          <a:p>
            <a:pPr>
              <a:defRPr/>
            </a:pPr>
            <a:endParaRPr lang="it-IT" sz="1200" dirty="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Arial" charset="0"/>
            </a:endParaRPr>
          </a:p>
          <a:p>
            <a:pPr>
              <a:defRPr/>
            </a:pPr>
            <a:r>
              <a:rPr lang="it-IT" sz="10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charset="0"/>
              </a:rPr>
              <a:t>Consultare il bando all’indirizzo: http://ammissioni.polobiotec.unifi.it/turul</a:t>
            </a:r>
          </a:p>
          <a:p>
            <a:pPr>
              <a:defRPr/>
            </a:pPr>
            <a:endParaRPr lang="it-IT" sz="1200" dirty="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Arial" charset="0"/>
            </a:endParaRPr>
          </a:p>
          <a:p>
            <a:pPr>
              <a:defRPr/>
            </a:pPr>
            <a:endParaRPr lang="it-IT" sz="1200" dirty="0">
              <a:latin typeface="Arial" charset="0"/>
            </a:endParaRPr>
          </a:p>
          <a:p>
            <a:pPr>
              <a:defRPr/>
            </a:pPr>
            <a:endParaRPr lang="it-IT" sz="1200" dirty="0">
              <a:solidFill>
                <a:srgbClr val="00B0F0"/>
              </a:solidFill>
              <a:latin typeface="Arial" charset="0"/>
            </a:endParaRPr>
          </a:p>
          <a:p>
            <a:pPr>
              <a:defRPr/>
            </a:pPr>
            <a:endParaRPr lang="it-IT" sz="1200" dirty="0">
              <a:solidFill>
                <a:srgbClr val="00B0F0"/>
              </a:solidFill>
              <a:latin typeface="Arial" charset="0"/>
            </a:endParaRPr>
          </a:p>
          <a:p>
            <a:pPr>
              <a:defRPr/>
            </a:pPr>
            <a:endParaRPr lang="it-IT" sz="1200" dirty="0">
              <a:solidFill>
                <a:srgbClr val="00B0F0"/>
              </a:solidFill>
              <a:latin typeface="Arial" charset="0"/>
            </a:endParaRPr>
          </a:p>
          <a:p>
            <a:pPr>
              <a:defRPr/>
            </a:pPr>
            <a:endParaRPr lang="it-IT" sz="1000" dirty="0">
              <a:solidFill>
                <a:srgbClr val="0066CC"/>
              </a:solidFill>
              <a:latin typeface="Arial" charset="0"/>
            </a:endParaRPr>
          </a:p>
        </p:txBody>
      </p:sp>
      <p:sp>
        <p:nvSpPr>
          <p:cNvPr id="14343" name="Rectangle 19"/>
          <p:cNvSpPr>
            <a:spLocks noChangeArrowheads="1"/>
          </p:cNvSpPr>
          <p:nvPr/>
        </p:nvSpPr>
        <p:spPr bwMode="auto">
          <a:xfrm>
            <a:off x="728663" y="11930063"/>
            <a:ext cx="2857500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 b="1" dirty="0">
                <a:solidFill>
                  <a:srgbClr val="FF0000"/>
                </a:solidFill>
                <a:latin typeface="Arial" charset="0"/>
              </a:rPr>
              <a:t>ORGANIZZAZIONE MASTER</a:t>
            </a:r>
          </a:p>
          <a:p>
            <a:r>
              <a:rPr lang="it-IT" sz="1200" dirty="0">
                <a:latin typeface="Arial" charset="0"/>
              </a:rPr>
              <a:t>Il corso ha la durata di 12 mesi</a:t>
            </a:r>
          </a:p>
          <a:p>
            <a:r>
              <a:rPr lang="it-IT" sz="1200" dirty="0">
                <a:latin typeface="Arial" charset="0"/>
              </a:rPr>
              <a:t>Dal 28  Febbraio 2020 a Marzo 2021</a:t>
            </a:r>
          </a:p>
          <a:p>
            <a:r>
              <a:rPr lang="it-IT" sz="1200" dirty="0">
                <a:latin typeface="Arial" charset="0"/>
              </a:rPr>
              <a:t>e si svolge nella giornate di </a:t>
            </a:r>
          </a:p>
          <a:p>
            <a:r>
              <a:rPr lang="it-IT" sz="1200" dirty="0">
                <a:latin typeface="Arial" charset="0"/>
              </a:rPr>
              <a:t>venerdì (ore 9-13 e 14-18) e di</a:t>
            </a:r>
          </a:p>
          <a:p>
            <a:r>
              <a:rPr lang="it-IT" sz="1200" dirty="0">
                <a:latin typeface="Arial" charset="0"/>
              </a:rPr>
              <a:t>sabato (ore 9-13) a cadenza</a:t>
            </a:r>
          </a:p>
          <a:p>
            <a:r>
              <a:rPr lang="it-IT" sz="1200" dirty="0">
                <a:latin typeface="Arial" charset="0"/>
              </a:rPr>
              <a:t>quindicinale.</a:t>
            </a:r>
          </a:p>
          <a:p>
            <a:r>
              <a:rPr lang="it-IT" sz="1200" dirty="0">
                <a:latin typeface="Arial" charset="0"/>
              </a:rPr>
              <a:t>Al corso sono attribuiti 65 CF</a:t>
            </a:r>
          </a:p>
          <a:p>
            <a:endParaRPr lang="it-IT" sz="1200" dirty="0">
              <a:latin typeface="Arial" charset="0"/>
            </a:endParaRPr>
          </a:p>
          <a:p>
            <a:r>
              <a:rPr lang="it-IT" sz="1200" dirty="0">
                <a:solidFill>
                  <a:srgbClr val="FF0000"/>
                </a:solidFill>
              </a:rPr>
              <a:t> </a:t>
            </a:r>
            <a:endParaRPr lang="it-IT" sz="1200" baseline="30000" dirty="0"/>
          </a:p>
        </p:txBody>
      </p:sp>
      <p:sp>
        <p:nvSpPr>
          <p:cNvPr id="14344" name="Rectangle 22"/>
          <p:cNvSpPr>
            <a:spLocks noChangeArrowheads="1"/>
          </p:cNvSpPr>
          <p:nvPr/>
        </p:nvSpPr>
        <p:spPr bwMode="auto">
          <a:xfrm>
            <a:off x="728663" y="13501688"/>
            <a:ext cx="27146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 b="1" dirty="0">
                <a:solidFill>
                  <a:srgbClr val="FF0000"/>
                </a:solidFill>
                <a:latin typeface="Arial" charset="0"/>
              </a:rPr>
              <a:t>COSTO DEL MASTER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/>
              <a:t>                        </a:t>
            </a:r>
            <a:r>
              <a:rPr lang="it-IT" sz="1200" dirty="0">
                <a:latin typeface="Arial" charset="0"/>
                <a:cs typeface="Arial" charset="0"/>
              </a:rPr>
              <a:t>Euro 3.500</a:t>
            </a:r>
          </a:p>
          <a:p>
            <a:r>
              <a:rPr lang="it-IT" sz="1200" dirty="0">
                <a:latin typeface="Arial" charset="0"/>
                <a:cs typeface="Arial" charset="0"/>
              </a:rPr>
              <a:t>Il pagamento potrà essere effettuato </a:t>
            </a:r>
          </a:p>
          <a:p>
            <a:r>
              <a:rPr lang="it-IT" sz="1200" dirty="0">
                <a:latin typeface="Arial" charset="0"/>
                <a:cs typeface="Arial" charset="0"/>
              </a:rPr>
              <a:t>in due rate di 1.750 € ciascuna da effettuarsi:</a:t>
            </a:r>
          </a:p>
          <a:p>
            <a:r>
              <a:rPr lang="it-IT" sz="1200" dirty="0">
                <a:latin typeface="Arial" charset="0"/>
                <a:cs typeface="Arial" charset="0"/>
              </a:rPr>
              <a:t>    1</a:t>
            </a:r>
            <a:r>
              <a:rPr lang="it-IT" sz="1200" baseline="30000" dirty="0">
                <a:latin typeface="Arial" charset="0"/>
                <a:cs typeface="Arial" charset="0"/>
              </a:rPr>
              <a:t>° </a:t>
            </a:r>
            <a:r>
              <a:rPr lang="it-IT" sz="1000" dirty="0">
                <a:latin typeface="Arial" charset="0"/>
                <a:cs typeface="Arial" charset="0"/>
              </a:rPr>
              <a:t>RATA</a:t>
            </a:r>
            <a:r>
              <a:rPr lang="it-IT" sz="1200" dirty="0">
                <a:latin typeface="Arial" charset="0"/>
                <a:cs typeface="Arial" charset="0"/>
              </a:rPr>
              <a:t> all’ iscrizione</a:t>
            </a:r>
          </a:p>
          <a:p>
            <a:r>
              <a:rPr lang="it-IT" sz="1200" dirty="0">
                <a:latin typeface="Arial" charset="0"/>
                <a:cs typeface="Arial" charset="0"/>
              </a:rPr>
              <a:t>    </a:t>
            </a:r>
            <a:r>
              <a:rPr lang="it-IT" sz="1100" dirty="0">
                <a:latin typeface="Arial" charset="0"/>
                <a:cs typeface="Arial" charset="0"/>
              </a:rPr>
              <a:t>2</a:t>
            </a:r>
            <a:r>
              <a:rPr lang="it-IT" sz="1100" baseline="30000" dirty="0">
                <a:latin typeface="Arial" charset="0"/>
                <a:cs typeface="Arial" charset="0"/>
              </a:rPr>
              <a:t>°</a:t>
            </a:r>
            <a:r>
              <a:rPr lang="it-IT" sz="1200" baseline="30000" dirty="0">
                <a:latin typeface="Arial" charset="0"/>
                <a:cs typeface="Arial" charset="0"/>
              </a:rPr>
              <a:t> </a:t>
            </a:r>
            <a:r>
              <a:rPr lang="it-IT" sz="1000" dirty="0">
                <a:latin typeface="Arial" charset="0"/>
                <a:cs typeface="Arial" charset="0"/>
              </a:rPr>
              <a:t>RATA </a:t>
            </a:r>
            <a:r>
              <a:rPr lang="it-IT" sz="1200" dirty="0">
                <a:latin typeface="Arial" charset="0"/>
                <a:cs typeface="Arial" charset="0"/>
              </a:rPr>
              <a:t>entro  il 15 giugno 2020</a:t>
            </a:r>
          </a:p>
        </p:txBody>
      </p:sp>
      <p:sp>
        <p:nvSpPr>
          <p:cNvPr id="14345" name="Rectangle 23"/>
          <p:cNvSpPr>
            <a:spLocks noChangeArrowheads="1"/>
          </p:cNvSpPr>
          <p:nvPr/>
        </p:nvSpPr>
        <p:spPr bwMode="auto">
          <a:xfrm>
            <a:off x="3943350" y="10929938"/>
            <a:ext cx="321468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 b="1" i="1" dirty="0">
                <a:solidFill>
                  <a:srgbClr val="FF0000"/>
                </a:solidFill>
                <a:latin typeface="Arial" charset="0"/>
              </a:rPr>
              <a:t>SCADENZA</a:t>
            </a:r>
          </a:p>
          <a:p>
            <a:r>
              <a:rPr lang="it-IT" sz="1400" b="1" i="1" dirty="0">
                <a:solidFill>
                  <a:srgbClr val="FF0000"/>
                </a:solidFill>
                <a:latin typeface="Arial" charset="0"/>
              </a:rPr>
              <a:t>DOMANDA DI AMMISSIONE :</a:t>
            </a:r>
            <a:endParaRPr lang="it-IT" sz="1400" b="1" u="sng" dirty="0">
              <a:solidFill>
                <a:srgbClr val="FF0000"/>
              </a:solidFill>
              <a:latin typeface="Arial" charset="0"/>
            </a:endParaRPr>
          </a:p>
          <a:p>
            <a:r>
              <a:rPr lang="it-IT" sz="1200" b="1" dirty="0">
                <a:latin typeface="Arial" charset="0"/>
              </a:rPr>
              <a:t>22 GENNAIO 2020</a:t>
            </a:r>
            <a:endParaRPr lang="it-IT" b="1" dirty="0">
              <a:latin typeface="Arial" charset="0"/>
            </a:endParaRPr>
          </a:p>
          <a:p>
            <a:r>
              <a:rPr lang="it-IT" sz="1400" b="1" dirty="0">
                <a:solidFill>
                  <a:srgbClr val="FF0000"/>
                </a:solidFill>
                <a:latin typeface="Arial" charset="0"/>
              </a:rPr>
              <a:t>PUBBLICAZIONE </a:t>
            </a:r>
          </a:p>
          <a:p>
            <a:r>
              <a:rPr lang="it-IT" sz="1400" b="1" dirty="0">
                <a:solidFill>
                  <a:srgbClr val="FF0000"/>
                </a:solidFill>
                <a:latin typeface="Arial" charset="0"/>
              </a:rPr>
              <a:t>GRADUATORIA AMMESSI:</a:t>
            </a:r>
          </a:p>
          <a:p>
            <a:r>
              <a:rPr lang="it-IT" sz="1200" b="1" dirty="0">
                <a:latin typeface="Arial" charset="0"/>
              </a:rPr>
              <a:t>29 GENNAIO 2020</a:t>
            </a:r>
          </a:p>
        </p:txBody>
      </p:sp>
      <p:sp>
        <p:nvSpPr>
          <p:cNvPr id="14346" name="Rectangle 24"/>
          <p:cNvSpPr>
            <a:spLocks noChangeArrowheads="1"/>
          </p:cNvSpPr>
          <p:nvPr/>
        </p:nvSpPr>
        <p:spPr bwMode="auto">
          <a:xfrm>
            <a:off x="3943350" y="12787313"/>
            <a:ext cx="2578100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 b="1" i="1" dirty="0">
                <a:solidFill>
                  <a:srgbClr val="FF0000"/>
                </a:solidFill>
                <a:latin typeface="Arial" charset="0"/>
              </a:rPr>
              <a:t>SCADENZA </a:t>
            </a:r>
          </a:p>
          <a:p>
            <a:r>
              <a:rPr lang="it-IT" sz="1400" b="1" i="1" dirty="0">
                <a:solidFill>
                  <a:srgbClr val="FF0000"/>
                </a:solidFill>
                <a:latin typeface="Arial" charset="0"/>
              </a:rPr>
              <a:t>DOMANDA DI ISCRIZIONE:</a:t>
            </a:r>
            <a:r>
              <a:rPr lang="it-IT" sz="1400" b="1" dirty="0">
                <a:solidFill>
                  <a:srgbClr val="FF0000"/>
                </a:solidFill>
                <a:latin typeface="Arial" charset="0"/>
              </a:rPr>
              <a:t> </a:t>
            </a:r>
          </a:p>
          <a:p>
            <a:r>
              <a:rPr lang="it-IT" sz="1200" b="1" dirty="0">
                <a:latin typeface="Arial" charset="0"/>
              </a:rPr>
              <a:t>14  FEBBRAIO 2020</a:t>
            </a:r>
          </a:p>
          <a:p>
            <a:endParaRPr lang="it-IT" sz="1200" b="1" u="sng" dirty="0">
              <a:latin typeface="Arial" charset="0"/>
            </a:endParaRPr>
          </a:p>
          <a:p>
            <a:r>
              <a:rPr lang="it-IT" sz="1400" b="1" dirty="0">
                <a:solidFill>
                  <a:srgbClr val="FF0000"/>
                </a:solidFill>
                <a:latin typeface="Arial" charset="0"/>
              </a:rPr>
              <a:t>INIZIO DEL CORSO:</a:t>
            </a:r>
          </a:p>
          <a:p>
            <a:r>
              <a:rPr lang="it-IT" sz="1200" b="1">
                <a:latin typeface="Arial" charset="0"/>
              </a:rPr>
              <a:t>28 FEBBRAIO </a:t>
            </a:r>
            <a:r>
              <a:rPr lang="it-IT" sz="1200" b="1" dirty="0">
                <a:latin typeface="Arial" charset="0"/>
              </a:rPr>
              <a:t>2020</a:t>
            </a:r>
          </a:p>
        </p:txBody>
      </p:sp>
      <p:sp>
        <p:nvSpPr>
          <p:cNvPr id="14347" name="Rettangolo 13"/>
          <p:cNvSpPr>
            <a:spLocks noChangeArrowheads="1"/>
          </p:cNvSpPr>
          <p:nvPr/>
        </p:nvSpPr>
        <p:spPr bwMode="auto">
          <a:xfrm>
            <a:off x="728663" y="9786938"/>
            <a:ext cx="9786937" cy="7080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000" b="1" dirty="0">
                <a:solidFill>
                  <a:srgbClr val="FF0000"/>
                </a:solidFill>
                <a:latin typeface="Arial" charset="0"/>
              </a:rPr>
              <a:t>                                                                                                     MASTER RIVOLTO AI LAUREATI IN</a:t>
            </a:r>
          </a:p>
          <a:p>
            <a:pPr algn="just"/>
            <a:endParaRPr lang="it-IT" sz="1000" dirty="0">
              <a:latin typeface="Arial" charset="0"/>
            </a:endParaRPr>
          </a:p>
          <a:p>
            <a:pPr algn="just"/>
            <a:r>
              <a:rPr lang="it-IT" sz="1000" dirty="0">
                <a:latin typeface="Arial" charset="0"/>
              </a:rPr>
              <a:t>Medicina e Chirurgia, Giurisprudenza, Psicologia, Sociologia, Lettere e Filosofia, Scienze dell’Educazione e della Formazione, Pedagogia, Scienze della Difesa e della Sicurezza, Scienze Politiche, Scienza della Comunicazione, Scienze delle professioni sanitarie della prevenzione   e  altre lauree ritenute affini ed idonee dal Comitato </a:t>
            </a:r>
          </a:p>
        </p:txBody>
      </p:sp>
      <p:pic>
        <p:nvPicPr>
          <p:cNvPr id="14348" name="il_fi" descr="http://camnes.it/uploads/kcFinder/images/unifi_nuovo_salomone-340x204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0363" y="-6350"/>
            <a:ext cx="32385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9" name="il_fi" descr="http://camnes.it/uploads/kcFinder/images/unifi_nuovo_salomone-340x204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1475" y="0"/>
            <a:ext cx="32385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Connettore a gomito 2">
            <a:extLst>
              <a:ext uri="{FF2B5EF4-FFF2-40B4-BE49-F238E27FC236}">
                <a16:creationId xmlns:a16="http://schemas.microsoft.com/office/drawing/2014/main" id="{3C740C47-7355-4602-87C7-5A970069E539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01465" y="12186702"/>
            <a:ext cx="12700" cy="12700"/>
          </a:xfrm>
          <a:prstGeom prst="bentConnector3">
            <a:avLst>
              <a:gd name="adj1" fmla="val 18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a">
  <a:themeElements>
    <a:clrScheme name="Copertina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rta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916</TotalTime>
  <Words>453</Words>
  <Application>Microsoft Office PowerPoint</Application>
  <PresentationFormat>Personalizzato</PresentationFormat>
  <Paragraphs>81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Arial</vt:lpstr>
      <vt:lpstr>Calibri</vt:lpstr>
      <vt:lpstr>Constantia</vt:lpstr>
      <vt:lpstr>Times New Roman</vt:lpstr>
      <vt:lpstr>Wingdings 2</vt:lpstr>
      <vt:lpstr>Carta</vt:lpstr>
      <vt:lpstr>Presentazione standard di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Rev 1</dc:creator>
  <cp:lastModifiedBy>Carla</cp:lastModifiedBy>
  <cp:revision>185</cp:revision>
  <cp:lastPrinted>2019-09-20T13:47:18Z</cp:lastPrinted>
  <dcterms:created xsi:type="dcterms:W3CDTF">2009-10-27T00:24:53Z</dcterms:created>
  <dcterms:modified xsi:type="dcterms:W3CDTF">2020-11-23T14:31:20Z</dcterms:modified>
</cp:coreProperties>
</file>